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561" r:id="rId5"/>
    <p:sldId id="560" r:id="rId6"/>
    <p:sldId id="276" r:id="rId7"/>
    <p:sldId id="562" r:id="rId8"/>
    <p:sldId id="563" r:id="rId9"/>
    <p:sldId id="263" r:id="rId10"/>
    <p:sldId id="580" r:id="rId11"/>
    <p:sldId id="565" r:id="rId12"/>
    <p:sldId id="564" r:id="rId13"/>
    <p:sldId id="566" r:id="rId14"/>
    <p:sldId id="297" r:id="rId15"/>
    <p:sldId id="567" r:id="rId16"/>
    <p:sldId id="5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94" d="100"/>
          <a:sy n="94" d="100"/>
        </p:scale>
        <p:origin x="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54D1-4EC4-4A44-A764-0D3BC245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01AFD-1926-0541-AA25-F899CA97A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2658-B861-DC4E-968B-04DFA4DB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BCB2E-321A-6246-A3FF-8DCC60C8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4F5EF-D0A0-2540-9D2C-4709210C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8A8B-E98D-C840-9DC1-648EB452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7743A-A26C-A24F-AEEA-011B816A0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7AB18-44A0-B14F-837D-81EA4C9C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C39B-D7A6-A749-8741-23754388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A07-1682-3249-AAEE-375B8FE9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677C6-7F02-BF46-A15D-B54685812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1C8FD-B0AF-0C46-9DD5-3935622B7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39AA-FF82-C54D-B7FB-821BBA58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A5C7-2328-864E-A1C3-4CC8D78D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0ED84-1957-3B4B-8335-ADA01F4A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6560-FC76-9640-A62F-BD97F2EE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8A15-D682-B144-A2FB-5467C3C3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6274E-081C-4B49-8124-0701DAE2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7040-3BEF-DE49-ACA9-0A51E208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CC8C-60E5-6845-A8BE-AA71690D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0DE9-B2AA-0C4D-9E6E-CF008543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C03EE-7510-6448-A5E7-B47D9CE6E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BDCD-0EB7-D04D-A6FA-6077E16F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D37CB-51EE-7443-A2E4-A579C8DA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0C4C5-AFDC-784E-9E02-36651D75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6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310D-65E0-E24E-A17A-31ADDB52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1E46-C171-0646-AEAB-E2DBE2CA5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A8792-0BC5-AA48-85F4-8C74601B8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F285D-CCD4-A549-9F13-DD97E410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6B433-B5DB-E540-8434-1EE20186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C7802-9777-D649-B981-0F550D34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3A75-242B-8047-977F-1EDC4DDB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071B9-45F1-1D49-96F5-5B7BC4AA0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709D4-55B0-6C4D-8322-E30424205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85641-D055-8B45-AF05-5D23BF86A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96A9B-3057-B247-9986-4646D7C91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33510-7C49-E349-BDA6-0AAE1AD9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D1E10-1868-1C47-A7C5-5A161C89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BB8C3-02AF-AF43-BEAB-B2928B46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5E39-A2E9-7A4F-B6A5-33E1E0E4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C20FB-9D59-4E43-94D1-AE26D13A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FB7FE-1378-6649-9610-8B6BA95B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8314-5077-1446-810E-50EBE180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AE9DD-01A3-C449-98F1-52ED4A94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067D8-5C85-A34B-9273-6C1D38D0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E7432-FC8F-FB4F-8E06-3A209107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490C-71EA-D240-B474-0A026087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763C-77EC-FB43-9911-DE208856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B1E4-4878-B846-9791-037DA126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43F6C-4142-4E4C-A004-56BB1F1F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A9A4B-9CFC-E94D-948A-DC1904FF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D4DA1-13ED-8C4F-A55D-A36EF10D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B49F-10E5-F54D-8D96-4DAF4F6F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DC594-5492-0E4F-AA65-A8785DDED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1504E-F852-0A47-BA80-1DF2CC0D8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6127B-60A7-F844-8382-AD3F43DA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C88BD-69AC-854B-815B-1117A4B6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99B17-F93F-7D46-BF0F-6033D70D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DB4EE-EF1C-A847-B92C-084DC898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9CA23-D6E4-6C4E-AA1A-9053FF300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47003-A877-C044-82A7-012C54535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AE5E-0CC3-414F-931A-149902CA98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11039-9816-E442-92CB-F5B192D12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BA84-36D9-214D-91D5-89E760772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8A673-212F-9443-9CA3-4B368092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4025-01BB-6C45-8230-A936F9BF9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Alaska Winter 2019-20 Climate Review and Spring 2020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BA9BD-E6BE-6949-BB6D-1A3CEDFDB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Rick </a:t>
            </a:r>
            <a:r>
              <a:rPr lang="en-US" dirty="0" err="1"/>
              <a:t>Thoman</a:t>
            </a:r>
            <a:endParaRPr lang="en-US" dirty="0"/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April 21,2020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E2E2-FF4D-4F4F-B6E5-1F013CFC8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39743"/>
            <a:ext cx="1280160" cy="5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0F91C9-3612-A04C-9A77-351901AF93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228" y="569984"/>
            <a:ext cx="9144000" cy="6288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352" y="-50893"/>
            <a:ext cx="8475661" cy="990600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Jan-Feb-Mar 2020 Precipitation Anomalies</a:t>
            </a:r>
          </a:p>
        </p:txBody>
      </p:sp>
      <p:sp>
        <p:nvSpPr>
          <p:cNvPr id="4" name="Isosceles Triangle 3"/>
          <p:cNvSpPr/>
          <p:nvPr/>
        </p:nvSpPr>
        <p:spPr>
          <a:xfrm flipV="1">
            <a:off x="7982892" y="3014547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982892" y="2504485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982892" y="202881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57662" y="6249673"/>
            <a:ext cx="344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Preliminary NOAA/NWS data subject to revision</a:t>
            </a:r>
          </a:p>
        </p:txBody>
      </p:sp>
      <p:sp>
        <p:nvSpPr>
          <p:cNvPr id="50" name="Isosceles Triangle 49"/>
          <p:cNvSpPr/>
          <p:nvPr/>
        </p:nvSpPr>
        <p:spPr>
          <a:xfrm>
            <a:off x="2805351" y="455146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8324064" y="4476839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Isosceles Triangle 89"/>
          <p:cNvSpPr/>
          <p:nvPr/>
        </p:nvSpPr>
        <p:spPr>
          <a:xfrm>
            <a:off x="6125282" y="1157510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4219241" y="382189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5958511" y="3528051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8324064" y="486375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Isosceles Triangle 68"/>
          <p:cNvSpPr/>
          <p:nvPr/>
        </p:nvSpPr>
        <p:spPr>
          <a:xfrm>
            <a:off x="4895272" y="456631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Isosceles Triangle 81"/>
          <p:cNvSpPr/>
          <p:nvPr/>
        </p:nvSpPr>
        <p:spPr>
          <a:xfrm>
            <a:off x="5178580" y="3315849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5988122" y="392144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6610749" y="3546404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0F2B9BD-7CCD-4A47-8083-9E78D6B6E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00" y="6186095"/>
            <a:ext cx="1587500" cy="647700"/>
          </a:xfrm>
          <a:prstGeom prst="rect">
            <a:avLst/>
          </a:prstGeom>
        </p:spPr>
      </p:pic>
      <p:sp>
        <p:nvSpPr>
          <p:cNvPr id="45" name="Hexagon 44">
            <a:extLst>
              <a:ext uri="{FF2B5EF4-FFF2-40B4-BE49-F238E27FC236}">
                <a16:creationId xmlns:a16="http://schemas.microsoft.com/office/drawing/2014/main" id="{ECEFB564-AC2F-1E49-8DE0-D66A7EEDA3D4}"/>
              </a:ext>
            </a:extLst>
          </p:cNvPr>
          <p:cNvSpPr/>
          <p:nvPr/>
        </p:nvSpPr>
        <p:spPr>
          <a:xfrm>
            <a:off x="6552201" y="2243624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0C20804D-E958-CD43-B47B-908A2AF195C4}"/>
              </a:ext>
            </a:extLst>
          </p:cNvPr>
          <p:cNvSpPr/>
          <p:nvPr/>
        </p:nvSpPr>
        <p:spPr>
          <a:xfrm>
            <a:off x="8667552" y="4839039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61EA6BE5-35E1-394C-80E6-58FBC41F6B09}"/>
              </a:ext>
            </a:extLst>
          </p:cNvPr>
          <p:cNvSpPr/>
          <p:nvPr/>
        </p:nvSpPr>
        <p:spPr>
          <a:xfrm>
            <a:off x="7099210" y="2758692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Isosceles Triangle 3">
            <a:extLst>
              <a:ext uri="{FF2B5EF4-FFF2-40B4-BE49-F238E27FC236}">
                <a16:creationId xmlns:a16="http://schemas.microsoft.com/office/drawing/2014/main" id="{CFAC255D-174A-2E4F-AB5B-39429BFC96A3}"/>
              </a:ext>
            </a:extLst>
          </p:cNvPr>
          <p:cNvSpPr/>
          <p:nvPr/>
        </p:nvSpPr>
        <p:spPr>
          <a:xfrm flipV="1">
            <a:off x="7513927" y="4371494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8C6ECBF2-BEDB-AE4F-887E-524CC2F7A23B}"/>
              </a:ext>
            </a:extLst>
          </p:cNvPr>
          <p:cNvSpPr/>
          <p:nvPr/>
        </p:nvSpPr>
        <p:spPr>
          <a:xfrm>
            <a:off x="5184873" y="4335058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41576E85-CF94-E943-8CE3-CE2127B16B3A}"/>
              </a:ext>
            </a:extLst>
          </p:cNvPr>
          <p:cNvSpPr/>
          <p:nvPr/>
        </p:nvSpPr>
        <p:spPr>
          <a:xfrm>
            <a:off x="8975820" y="5207035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Isosceles Triangle 3">
            <a:extLst>
              <a:ext uri="{FF2B5EF4-FFF2-40B4-BE49-F238E27FC236}">
                <a16:creationId xmlns:a16="http://schemas.microsoft.com/office/drawing/2014/main" id="{594E06F0-D252-BE49-BC67-FF103C4340A3}"/>
              </a:ext>
            </a:extLst>
          </p:cNvPr>
          <p:cNvSpPr/>
          <p:nvPr/>
        </p:nvSpPr>
        <p:spPr>
          <a:xfrm flipV="1">
            <a:off x="3826973" y="5533445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Isosceles Triangle 3">
            <a:extLst>
              <a:ext uri="{FF2B5EF4-FFF2-40B4-BE49-F238E27FC236}">
                <a16:creationId xmlns:a16="http://schemas.microsoft.com/office/drawing/2014/main" id="{C2FC541D-7671-784A-91B4-BB6DBD7D8DA8}"/>
              </a:ext>
            </a:extLst>
          </p:cNvPr>
          <p:cNvSpPr/>
          <p:nvPr/>
        </p:nvSpPr>
        <p:spPr>
          <a:xfrm flipV="1">
            <a:off x="5573561" y="5024025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Isosceles Triangle 3">
            <a:extLst>
              <a:ext uri="{FF2B5EF4-FFF2-40B4-BE49-F238E27FC236}">
                <a16:creationId xmlns:a16="http://schemas.microsoft.com/office/drawing/2014/main" id="{3000B6A0-F584-1D46-BEAC-E037144D856A}"/>
              </a:ext>
            </a:extLst>
          </p:cNvPr>
          <p:cNvSpPr/>
          <p:nvPr/>
        </p:nvSpPr>
        <p:spPr>
          <a:xfrm flipV="1">
            <a:off x="3166923" y="5719397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Isosceles Triangle 3">
            <a:extLst>
              <a:ext uri="{FF2B5EF4-FFF2-40B4-BE49-F238E27FC236}">
                <a16:creationId xmlns:a16="http://schemas.microsoft.com/office/drawing/2014/main" id="{6597A834-5F22-7D40-93E7-B99FE275C903}"/>
              </a:ext>
            </a:extLst>
          </p:cNvPr>
          <p:cNvSpPr/>
          <p:nvPr/>
        </p:nvSpPr>
        <p:spPr>
          <a:xfrm flipV="1">
            <a:off x="6075858" y="4339679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CEBBB35C-5400-8344-95F2-5DF65035D89B}"/>
              </a:ext>
            </a:extLst>
          </p:cNvPr>
          <p:cNvSpPr/>
          <p:nvPr/>
        </p:nvSpPr>
        <p:spPr>
          <a:xfrm>
            <a:off x="7095504" y="3359651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Isosceles Triangle 89">
            <a:extLst>
              <a:ext uri="{FF2B5EF4-FFF2-40B4-BE49-F238E27FC236}">
                <a16:creationId xmlns:a16="http://schemas.microsoft.com/office/drawing/2014/main" id="{5407E6C0-F304-614C-8593-49154B164FB8}"/>
              </a:ext>
            </a:extLst>
          </p:cNvPr>
          <p:cNvSpPr/>
          <p:nvPr/>
        </p:nvSpPr>
        <p:spPr>
          <a:xfrm>
            <a:off x="5315740" y="87892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Isosceles Triangle 89">
            <a:extLst>
              <a:ext uri="{FF2B5EF4-FFF2-40B4-BE49-F238E27FC236}">
                <a16:creationId xmlns:a16="http://schemas.microsoft.com/office/drawing/2014/main" id="{CA601ED7-D59B-AC4D-965A-1BBD428897C7}"/>
              </a:ext>
            </a:extLst>
          </p:cNvPr>
          <p:cNvSpPr/>
          <p:nvPr/>
        </p:nvSpPr>
        <p:spPr>
          <a:xfrm>
            <a:off x="4481474" y="204096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Isosceles Triangle 89">
            <a:extLst>
              <a:ext uri="{FF2B5EF4-FFF2-40B4-BE49-F238E27FC236}">
                <a16:creationId xmlns:a16="http://schemas.microsoft.com/office/drawing/2014/main" id="{EE3A373F-3C55-E64A-B038-153EA98F1AF9}"/>
              </a:ext>
            </a:extLst>
          </p:cNvPr>
          <p:cNvSpPr/>
          <p:nvPr/>
        </p:nvSpPr>
        <p:spPr>
          <a:xfrm>
            <a:off x="3997695" y="2686798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Isosceles Triangle 89">
            <a:extLst>
              <a:ext uri="{FF2B5EF4-FFF2-40B4-BE49-F238E27FC236}">
                <a16:creationId xmlns:a16="http://schemas.microsoft.com/office/drawing/2014/main" id="{26CAC7A8-58AE-4246-B4B9-46B77EC5B6B0}"/>
              </a:ext>
            </a:extLst>
          </p:cNvPr>
          <p:cNvSpPr/>
          <p:nvPr/>
        </p:nvSpPr>
        <p:spPr>
          <a:xfrm>
            <a:off x="6242552" y="2793183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Isosceles Triangle 3">
            <a:extLst>
              <a:ext uri="{FF2B5EF4-FFF2-40B4-BE49-F238E27FC236}">
                <a16:creationId xmlns:a16="http://schemas.microsoft.com/office/drawing/2014/main" id="{3C17801C-05E0-C144-B60E-170B46ADEE32}"/>
              </a:ext>
            </a:extLst>
          </p:cNvPr>
          <p:cNvSpPr/>
          <p:nvPr/>
        </p:nvSpPr>
        <p:spPr>
          <a:xfrm flipV="1">
            <a:off x="5789331" y="2243624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Isosceles Triangle 89">
            <a:extLst>
              <a:ext uri="{FF2B5EF4-FFF2-40B4-BE49-F238E27FC236}">
                <a16:creationId xmlns:a16="http://schemas.microsoft.com/office/drawing/2014/main" id="{8FEB4324-7EA8-604D-97BC-769D46D79A1D}"/>
              </a:ext>
            </a:extLst>
          </p:cNvPr>
          <p:cNvSpPr/>
          <p:nvPr/>
        </p:nvSpPr>
        <p:spPr>
          <a:xfrm>
            <a:off x="6093954" y="3120600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Isosceles Triangle 3">
            <a:extLst>
              <a:ext uri="{FF2B5EF4-FFF2-40B4-BE49-F238E27FC236}">
                <a16:creationId xmlns:a16="http://schemas.microsoft.com/office/drawing/2014/main" id="{8AB37733-7DC7-4B49-85A2-09317D763289}"/>
              </a:ext>
            </a:extLst>
          </p:cNvPr>
          <p:cNvSpPr/>
          <p:nvPr/>
        </p:nvSpPr>
        <p:spPr>
          <a:xfrm flipV="1">
            <a:off x="5763860" y="4444227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Isosceles Triangle 3">
            <a:extLst>
              <a:ext uri="{FF2B5EF4-FFF2-40B4-BE49-F238E27FC236}">
                <a16:creationId xmlns:a16="http://schemas.microsoft.com/office/drawing/2014/main" id="{D5DF0E80-471E-B949-9BF4-FEC583EFAC9F}"/>
              </a:ext>
            </a:extLst>
          </p:cNvPr>
          <p:cNvSpPr/>
          <p:nvPr/>
        </p:nvSpPr>
        <p:spPr>
          <a:xfrm flipV="1">
            <a:off x="6660620" y="4152878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Isosceles Triangle 3">
            <a:extLst>
              <a:ext uri="{FF2B5EF4-FFF2-40B4-BE49-F238E27FC236}">
                <a16:creationId xmlns:a16="http://schemas.microsoft.com/office/drawing/2014/main" id="{BE784C55-E2E0-C740-BAAF-05F900786C42}"/>
              </a:ext>
            </a:extLst>
          </p:cNvPr>
          <p:cNvSpPr/>
          <p:nvPr/>
        </p:nvSpPr>
        <p:spPr>
          <a:xfrm flipV="1">
            <a:off x="8196791" y="4297529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Isosceles Triangle 89">
            <a:extLst>
              <a:ext uri="{FF2B5EF4-FFF2-40B4-BE49-F238E27FC236}">
                <a16:creationId xmlns:a16="http://schemas.microsoft.com/office/drawing/2014/main" id="{81F5455A-FA91-C641-95BC-2FA892F1295C}"/>
              </a:ext>
            </a:extLst>
          </p:cNvPr>
          <p:cNvSpPr/>
          <p:nvPr/>
        </p:nvSpPr>
        <p:spPr>
          <a:xfrm>
            <a:off x="5684191" y="2664674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599D31-999B-CF4C-9F46-6139C6A994FB}"/>
              </a:ext>
            </a:extLst>
          </p:cNvPr>
          <p:cNvSpPr txBox="1"/>
          <p:nvPr/>
        </p:nvSpPr>
        <p:spPr>
          <a:xfrm>
            <a:off x="1598585" y="1788323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Skill Score: +48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BE2786-D104-9941-8262-1C9B6F361CC0}"/>
              </a:ext>
            </a:extLst>
          </p:cNvPr>
          <p:cNvSpPr txBox="1"/>
          <p:nvPr/>
        </p:nvSpPr>
        <p:spPr>
          <a:xfrm>
            <a:off x="1632484" y="90345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Mid-Month Outlook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1AE954-9BF1-6B46-BD63-A0AEB83862CA}"/>
              </a:ext>
            </a:extLst>
          </p:cNvPr>
          <p:cNvSpPr txBox="1"/>
          <p:nvPr/>
        </p:nvSpPr>
        <p:spPr>
          <a:xfrm>
            <a:off x="1598584" y="146490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Percent correct: 65%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955DE5-C4E3-194D-9566-5A9AFABFC5D6}"/>
              </a:ext>
            </a:extLst>
          </p:cNvPr>
          <p:cNvSpPr txBox="1"/>
          <p:nvPr/>
        </p:nvSpPr>
        <p:spPr>
          <a:xfrm>
            <a:off x="1598585" y="1236389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For areas CPC tilted the odds: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28AB6D-8427-8440-92F2-2AC876A9BE48}"/>
              </a:ext>
            </a:extLst>
          </p:cNvPr>
          <p:cNvSpPr txBox="1"/>
          <p:nvPr/>
        </p:nvSpPr>
        <p:spPr>
          <a:xfrm>
            <a:off x="8419714" y="2007999"/>
            <a:ext cx="1646606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Above Normal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379A0B-A6B3-DB4E-B4D7-142E7FFFD85B}"/>
              </a:ext>
            </a:extLst>
          </p:cNvPr>
          <p:cNvSpPr txBox="1"/>
          <p:nvPr/>
        </p:nvSpPr>
        <p:spPr>
          <a:xfrm>
            <a:off x="8419715" y="2465444"/>
            <a:ext cx="1615375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Near Normal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2C04D2-30BE-7249-8FE0-A9A185744E20}"/>
              </a:ext>
            </a:extLst>
          </p:cNvPr>
          <p:cNvSpPr txBox="1"/>
          <p:nvPr/>
        </p:nvSpPr>
        <p:spPr>
          <a:xfrm>
            <a:off x="8419714" y="2940872"/>
            <a:ext cx="1620958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Below Normal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E3BF4C9-EBA3-B444-996A-565276C499ED}"/>
              </a:ext>
            </a:extLst>
          </p:cNvPr>
          <p:cNvSpPr txBox="1"/>
          <p:nvPr/>
        </p:nvSpPr>
        <p:spPr>
          <a:xfrm>
            <a:off x="8590885" y="1563686"/>
            <a:ext cx="1184940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32166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3C29-26B2-1641-9A36-4578A4E3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t"/>
          <a:lstStyle/>
          <a:p>
            <a:pPr algn="ctr"/>
            <a:r>
              <a:rPr lang="en-US" dirty="0"/>
              <a:t>Climate Prediction Center</a:t>
            </a:r>
            <a:br>
              <a:rPr lang="en-US" dirty="0"/>
            </a:br>
            <a:r>
              <a:rPr lang="en-US" dirty="0"/>
              <a:t> Week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9F3D5-AC47-FD49-AD12-BC85EC57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0300"/>
            <a:ext cx="647700" cy="64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3176F-A938-2044-9732-B92B7C14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5741"/>
            <a:ext cx="9621871" cy="53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B87F3-41EB-0943-9603-FB2098B0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2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CPC Week 3-4 Outlooks</a:t>
            </a:r>
            <a:br>
              <a:rPr lang="en-US" dirty="0"/>
            </a:br>
            <a:r>
              <a:rPr lang="en-US" dirty="0"/>
              <a:t>Valid May 2-15,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2F441-1BC6-C749-A799-D4803240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12" y="1632322"/>
            <a:ext cx="8495573" cy="4909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302F9-BA4F-7C4C-A39D-1077E31F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4" y="614045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39A4-3130-ED43-AAD1-46209F97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Weeks 2 and 3 Outlooks</a:t>
            </a:r>
            <a:br>
              <a:rPr lang="en-US" dirty="0"/>
            </a:br>
            <a:r>
              <a:rPr lang="en-US" dirty="0"/>
              <a:t>World Climate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E3E03-0AF2-1640-B660-38832302687B}"/>
              </a:ext>
            </a:extLst>
          </p:cNvPr>
          <p:cNvSpPr txBox="1"/>
          <p:nvPr/>
        </p:nvSpPr>
        <p:spPr>
          <a:xfrm>
            <a:off x="3410321" y="1763059"/>
            <a:ext cx="54037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Bias Corrected, Skill Weighted CFS + ECMWF 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7070C-5032-2F44-BAE3-0A90C0870A03}"/>
              </a:ext>
            </a:extLst>
          </p:cNvPr>
          <p:cNvSpPr txBox="1"/>
          <p:nvPr/>
        </p:nvSpPr>
        <p:spPr>
          <a:xfrm>
            <a:off x="8273188" y="577570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06-12,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75FDB-0557-B14F-84FF-71F92149A69E}"/>
              </a:ext>
            </a:extLst>
          </p:cNvPr>
          <p:cNvSpPr txBox="1"/>
          <p:nvPr/>
        </p:nvSpPr>
        <p:spPr>
          <a:xfrm>
            <a:off x="1874196" y="577570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 29-May 05,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7CBF6-108E-244D-894B-C862F42634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042" y="6340747"/>
            <a:ext cx="2537414" cy="447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7D16E-355A-D944-B263-44219C44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4" y="6140450"/>
            <a:ext cx="647700" cy="64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C8725-7930-AC44-BE3B-402D7F2B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94" y="2280865"/>
            <a:ext cx="5486400" cy="3481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90696-2671-2B43-954C-40682BD54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206" y="2224024"/>
            <a:ext cx="5486400" cy="34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4958E-3024-8940-B8D9-1F7D1832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28" y="997790"/>
            <a:ext cx="8597069" cy="5272070"/>
          </a:xfrm>
          <a:prstGeom prst="rect">
            <a:avLst/>
          </a:prstGeom>
        </p:spPr>
      </p:pic>
      <p:sp>
        <p:nvSpPr>
          <p:cNvPr id="621" name="Title 1"/>
          <p:cNvSpPr txBox="1">
            <a:spLocks noGrp="1"/>
          </p:cNvSpPr>
          <p:nvPr>
            <p:ph type="title"/>
          </p:nvPr>
        </p:nvSpPr>
        <p:spPr>
          <a:xfrm>
            <a:off x="1524000" y="216807"/>
            <a:ext cx="9144000" cy="990600"/>
          </a:xfrm>
          <a:prstGeom prst="rect">
            <a:avLst/>
          </a:prstGeom>
        </p:spPr>
        <p:txBody>
          <a:bodyPr anchor="t"/>
          <a:lstStyle>
            <a:lvl1pPr algn="ctr"/>
          </a:lstStyle>
          <a:p>
            <a:r>
              <a:rPr dirty="0"/>
              <a:t>CPC </a:t>
            </a:r>
            <a:r>
              <a:rPr lang="en-US" dirty="0"/>
              <a:t>May 2020 </a:t>
            </a:r>
            <a:r>
              <a:rPr dirty="0"/>
              <a:t>Outlook</a:t>
            </a:r>
          </a:p>
        </p:txBody>
      </p:sp>
      <p:graphicFrame>
        <p:nvGraphicFramePr>
          <p:cNvPr id="622" name="Table 14"/>
          <p:cNvGraphicFramePr/>
          <p:nvPr/>
        </p:nvGraphicFramePr>
        <p:xfrm>
          <a:off x="9580396" y="1067454"/>
          <a:ext cx="524170" cy="854111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471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3" name="Table 29"/>
          <p:cNvGraphicFramePr/>
          <p:nvPr>
            <p:extLst>
              <p:ext uri="{D42A27DB-BD31-4B8C-83A1-F6EECF244321}">
                <p14:modId xmlns:p14="http://schemas.microsoft.com/office/powerpoint/2010/main" val="1963924242"/>
              </p:ext>
            </p:extLst>
          </p:nvPr>
        </p:nvGraphicFramePr>
        <p:xfrm>
          <a:off x="10392797" y="5835474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33" name="Table 45"/>
          <p:cNvGraphicFramePr/>
          <p:nvPr/>
        </p:nvGraphicFramePr>
        <p:xfrm>
          <a:off x="9434759" y="393132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47"/>
          <p:cNvGraphicFramePr/>
          <p:nvPr/>
        </p:nvGraphicFramePr>
        <p:xfrm>
          <a:off x="2194456" y="284788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042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45"/>
          <p:cNvGraphicFramePr/>
          <p:nvPr/>
        </p:nvGraphicFramePr>
        <p:xfrm>
          <a:off x="2804160" y="1077856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Straight Arrow Connector 25">
            <a:extLst>
              <a:ext uri="{FF2B5EF4-FFF2-40B4-BE49-F238E27FC236}">
                <a16:creationId xmlns:a16="http://schemas.microsoft.com/office/drawing/2014/main" id="{3E589CA7-2430-9545-99F5-A3B2ADC3798A}"/>
              </a:ext>
            </a:extLst>
          </p:cNvPr>
          <p:cNvSpPr/>
          <p:nvPr/>
        </p:nvSpPr>
        <p:spPr>
          <a:xfrm>
            <a:off x="3393394" y="1596809"/>
            <a:ext cx="768124" cy="93599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graphicFrame>
        <p:nvGraphicFramePr>
          <p:cNvPr id="25" name="Table 47">
            <a:extLst>
              <a:ext uri="{FF2B5EF4-FFF2-40B4-BE49-F238E27FC236}">
                <a16:creationId xmlns:a16="http://schemas.microsoft.com/office/drawing/2014/main" id="{2734B062-7BA2-4C4B-8A5C-675B1002D9B4}"/>
              </a:ext>
            </a:extLst>
          </p:cNvPr>
          <p:cNvGraphicFramePr/>
          <p:nvPr/>
        </p:nvGraphicFramePr>
        <p:xfrm>
          <a:off x="5492277" y="141102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Straight Arrow Connector 37">
            <a:extLst>
              <a:ext uri="{FF2B5EF4-FFF2-40B4-BE49-F238E27FC236}">
                <a16:creationId xmlns:a16="http://schemas.microsoft.com/office/drawing/2014/main" id="{876CF5AC-283D-384E-BC86-C29C9EDEC145}"/>
              </a:ext>
            </a:extLst>
          </p:cNvPr>
          <p:cNvSpPr/>
          <p:nvPr/>
        </p:nvSpPr>
        <p:spPr>
          <a:xfrm flipH="1">
            <a:off x="5068963" y="1936412"/>
            <a:ext cx="349788" cy="5222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sp>
        <p:nvSpPr>
          <p:cNvPr id="43" name="Straight Arrow Connector 27">
            <a:extLst>
              <a:ext uri="{FF2B5EF4-FFF2-40B4-BE49-F238E27FC236}">
                <a16:creationId xmlns:a16="http://schemas.microsoft.com/office/drawing/2014/main" id="{BF18782F-3476-C747-8CF1-0B88AF7396D1}"/>
              </a:ext>
            </a:extLst>
          </p:cNvPr>
          <p:cNvSpPr/>
          <p:nvPr/>
        </p:nvSpPr>
        <p:spPr>
          <a:xfrm flipV="1">
            <a:off x="2804161" y="3234896"/>
            <a:ext cx="674251" cy="13570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sp>
        <p:nvSpPr>
          <p:cNvPr id="44" name="Straight Arrow Connector 25">
            <a:extLst>
              <a:ext uri="{FF2B5EF4-FFF2-40B4-BE49-F238E27FC236}">
                <a16:creationId xmlns:a16="http://schemas.microsoft.com/office/drawing/2014/main" id="{8EBC2B40-A598-5F4E-AE90-8AFBAC8EE96D}"/>
              </a:ext>
            </a:extLst>
          </p:cNvPr>
          <p:cNvSpPr/>
          <p:nvPr/>
        </p:nvSpPr>
        <p:spPr>
          <a:xfrm flipH="1">
            <a:off x="8731879" y="4165968"/>
            <a:ext cx="608346" cy="23451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889122" y="5877624"/>
            <a:ext cx="1205140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hangingPunct="0"/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" name="Table 45">
            <a:extLst>
              <a:ext uri="{FF2B5EF4-FFF2-40B4-BE49-F238E27FC236}">
                <a16:creationId xmlns:a16="http://schemas.microsoft.com/office/drawing/2014/main" id="{BD3ABCA9-7563-974F-A1F6-15BA5F03A6A6}"/>
              </a:ext>
            </a:extLst>
          </p:cNvPr>
          <p:cNvGraphicFramePr/>
          <p:nvPr/>
        </p:nvGraphicFramePr>
        <p:xfrm>
          <a:off x="9318311" y="2810865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Straight Arrow Connector 25">
            <a:extLst>
              <a:ext uri="{FF2B5EF4-FFF2-40B4-BE49-F238E27FC236}">
                <a16:creationId xmlns:a16="http://schemas.microsoft.com/office/drawing/2014/main" id="{E609AC67-C426-FE40-8C2C-699D48DF1356}"/>
              </a:ext>
            </a:extLst>
          </p:cNvPr>
          <p:cNvSpPr/>
          <p:nvPr/>
        </p:nvSpPr>
        <p:spPr>
          <a:xfrm flipH="1">
            <a:off x="7955621" y="3234896"/>
            <a:ext cx="1253449" cy="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graphicFrame>
        <p:nvGraphicFramePr>
          <p:cNvPr id="35" name="Table 45">
            <a:extLst>
              <a:ext uri="{FF2B5EF4-FFF2-40B4-BE49-F238E27FC236}">
                <a16:creationId xmlns:a16="http://schemas.microsoft.com/office/drawing/2014/main" id="{894C511D-FA77-7140-B17B-72D2DC734852}"/>
              </a:ext>
            </a:extLst>
          </p:cNvPr>
          <p:cNvGraphicFramePr/>
          <p:nvPr/>
        </p:nvGraphicFramePr>
        <p:xfrm>
          <a:off x="6865549" y="3577520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" name="Table 45">
            <a:extLst>
              <a:ext uri="{FF2B5EF4-FFF2-40B4-BE49-F238E27FC236}">
                <a16:creationId xmlns:a16="http://schemas.microsoft.com/office/drawing/2014/main" id="{2D4CC674-9003-9643-B3DA-5BFCBDA5AEF1}"/>
              </a:ext>
            </a:extLst>
          </p:cNvPr>
          <p:cNvGraphicFramePr/>
          <p:nvPr/>
        </p:nvGraphicFramePr>
        <p:xfrm>
          <a:off x="3539399" y="405984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Straight Arrow Connector 27">
            <a:extLst>
              <a:ext uri="{FF2B5EF4-FFF2-40B4-BE49-F238E27FC236}">
                <a16:creationId xmlns:a16="http://schemas.microsoft.com/office/drawing/2014/main" id="{11FFEAE5-F460-5E46-B2A7-C8E98F99DE35}"/>
              </a:ext>
            </a:extLst>
          </p:cNvPr>
          <p:cNvSpPr/>
          <p:nvPr/>
        </p:nvSpPr>
        <p:spPr>
          <a:xfrm flipV="1">
            <a:off x="4063569" y="4214273"/>
            <a:ext cx="524170" cy="25705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sp>
        <p:nvSpPr>
          <p:cNvPr id="46" name="Straight Arrow Connector 46">
            <a:extLst>
              <a:ext uri="{FF2B5EF4-FFF2-40B4-BE49-F238E27FC236}">
                <a16:creationId xmlns:a16="http://schemas.microsoft.com/office/drawing/2014/main" id="{BA6BEBE7-3E6C-6C49-BA59-038AA8FE6F0A}"/>
              </a:ext>
            </a:extLst>
          </p:cNvPr>
          <p:cNvSpPr/>
          <p:nvPr/>
        </p:nvSpPr>
        <p:spPr>
          <a:xfrm flipV="1">
            <a:off x="7192660" y="3004918"/>
            <a:ext cx="166817" cy="499590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sp>
        <p:nvSpPr>
          <p:cNvPr id="47" name="Straight Arrow Connector 25">
            <a:extLst>
              <a:ext uri="{FF2B5EF4-FFF2-40B4-BE49-F238E27FC236}">
                <a16:creationId xmlns:a16="http://schemas.microsoft.com/office/drawing/2014/main" id="{6D87658B-7011-4D40-8B8F-36B214E802E5}"/>
              </a:ext>
            </a:extLst>
          </p:cNvPr>
          <p:cNvSpPr/>
          <p:nvPr/>
        </p:nvSpPr>
        <p:spPr>
          <a:xfrm flipH="1">
            <a:off x="8798607" y="1709800"/>
            <a:ext cx="778377" cy="743905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algn="ctr"/>
            <a:endParaRPr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1FECB9-FC91-3340-B925-B118317D4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1" y="6090252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358A-C84D-CB4B-8227-00E8C694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May 2020 Analog Outlooks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BC349-5D31-CD40-94E8-7C891C86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4" y="1186779"/>
            <a:ext cx="4572000" cy="5306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80E82-E0D8-674F-BC26-D7BFBB37C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72" y="1186779"/>
            <a:ext cx="4572000" cy="5162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0C9A7-320B-164E-ABC5-276AEB6A727C}"/>
              </a:ext>
            </a:extLst>
          </p:cNvPr>
          <p:cNvSpPr txBox="1"/>
          <p:nvPr/>
        </p:nvSpPr>
        <p:spPr>
          <a:xfrm>
            <a:off x="5059515" y="6246655"/>
            <a:ext cx="2072969" cy="49244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/>
              <a:t>Analogs of JFM 2020</a:t>
            </a: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300" dirty="0"/>
              <a:t>UAF/B. Brettschneider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62BD1-00FC-0745-88FF-24EDC9EAA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44" y="614045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FCDE-93B9-F34F-B1CD-EBD5BC1D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May Outlooks</a:t>
            </a:r>
            <a:br>
              <a:rPr lang="en-US" dirty="0"/>
            </a:br>
            <a:r>
              <a:rPr lang="en-US" dirty="0"/>
              <a:t>World Climate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FAE87-499F-2046-8505-65FFB91FE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3" y="2229062"/>
            <a:ext cx="5486400" cy="3679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3E7F1-9DF8-0740-AB9E-78B288961F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04760"/>
            <a:ext cx="5486400" cy="3679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FA977-9790-AE4B-A205-5D2D70336B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042" y="6335557"/>
            <a:ext cx="2537414" cy="447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80677-C10B-4C47-B0E4-79AADE09F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44" y="6140450"/>
            <a:ext cx="6477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A4961-63D1-1B41-A2A9-54215C6E9DBB}"/>
              </a:ext>
            </a:extLst>
          </p:cNvPr>
          <p:cNvSpPr txBox="1"/>
          <p:nvPr/>
        </p:nvSpPr>
        <p:spPr>
          <a:xfrm>
            <a:off x="3410321" y="1763059"/>
            <a:ext cx="54037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Bias Corrected, Skill Weighted CFS + ECMWF ENS</a:t>
            </a:r>
          </a:p>
        </p:txBody>
      </p:sp>
    </p:spTree>
    <p:extLst>
      <p:ext uri="{BB962C8B-B14F-4D97-AF65-F5344CB8AC3E}">
        <p14:creationId xmlns:p14="http://schemas.microsoft.com/office/powerpoint/2010/main" val="21752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BD2A-A0A7-4043-85D2-964C6CC1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Agenda,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1533-7D4C-C545-A206-37BFCBB38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Happened</a:t>
            </a:r>
          </a:p>
          <a:p>
            <a:pPr lvl="1"/>
            <a:r>
              <a:rPr lang="en-US" dirty="0"/>
              <a:t>Temperature flip mid-December</a:t>
            </a:r>
          </a:p>
          <a:p>
            <a:pPr lvl="1"/>
            <a:r>
              <a:rPr lang="en-US" dirty="0"/>
              <a:t>Precipitation more consistent</a:t>
            </a:r>
          </a:p>
          <a:p>
            <a:r>
              <a:rPr lang="en-US" dirty="0"/>
              <a:t>What’s the Weather/Climate Outlook through May</a:t>
            </a:r>
          </a:p>
          <a:p>
            <a:pPr lvl="1"/>
            <a:r>
              <a:rPr lang="en-US" dirty="0"/>
              <a:t>Odds tilt toward above normal temperatures…at least after next week</a:t>
            </a:r>
          </a:p>
          <a:p>
            <a:pPr lvl="1"/>
            <a:r>
              <a:rPr lang="en-US" dirty="0"/>
              <a:t>No significant tilt in precipitation</a:t>
            </a:r>
          </a:p>
          <a:p>
            <a:pPr lvl="2"/>
            <a:r>
              <a:rPr lang="en-US" dirty="0"/>
              <a:t>does NOT mean near normal: above, below and near normal equally likely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6766D-06C0-8746-92BC-27BC09C9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1" y="6127587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2652C0-23D2-BF4A-88CD-91555779F2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0" y="1215714"/>
            <a:ext cx="8092440" cy="5394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05C13-436F-B74D-ADA5-57646884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60" y="6428009"/>
            <a:ext cx="23241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0D465-AA87-A447-B464-3E602C9A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3317"/>
            <a:ext cx="7886700" cy="1325563"/>
          </a:xfrm>
        </p:spPr>
        <p:txBody>
          <a:bodyPr anchor="t"/>
          <a:lstStyle/>
          <a:p>
            <a:pPr algn="ctr"/>
            <a:r>
              <a:rPr lang="en-US" dirty="0"/>
              <a:t>Cold Season 2019-20</a:t>
            </a:r>
            <a:br>
              <a:rPr lang="en-US" dirty="0"/>
            </a:br>
            <a:r>
              <a:rPr lang="en-US" dirty="0"/>
              <a:t> A lot of  near normal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B336-29C2-754F-8739-CCA491831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40" y="6178144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B91E-D989-1441-A4F7-71354141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Tale of Two Winters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7757B-8EF9-5244-AD4A-838D7AAD2A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15" y="1690688"/>
            <a:ext cx="5486400" cy="352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77802E-8B36-024C-8C41-1F28F3C293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45" y="1576681"/>
            <a:ext cx="5486400" cy="3573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EE6D2-FBDB-AE4A-8559-4BF8586A88D4}"/>
              </a:ext>
            </a:extLst>
          </p:cNvPr>
          <p:cNvSpPr txBox="1"/>
          <p:nvPr/>
        </p:nvSpPr>
        <p:spPr>
          <a:xfrm>
            <a:off x="2237448" y="540527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Oct-Dec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9E287-4245-D643-BD2C-EEEB619ED665}"/>
              </a:ext>
            </a:extLst>
          </p:cNvPr>
          <p:cNvSpPr txBox="1"/>
          <p:nvPr/>
        </p:nvSpPr>
        <p:spPr>
          <a:xfrm>
            <a:off x="8498905" y="540700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Jan-Mar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1F21B-BB8D-A347-9B6F-ABAD843F2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237" y="6381587"/>
            <a:ext cx="2324100" cy="39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397D4-8F40-5045-848B-DF279D0B5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1" y="6127587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DD7D51-5442-E54C-92FF-C979C04E0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483" y="561188"/>
            <a:ext cx="9144000" cy="6288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009" y="17740"/>
            <a:ext cx="8229600" cy="64936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Oct-Nov-Dec 2019 Temperature Anomalies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8097073" y="2007489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113238" y="2472534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flipV="1">
            <a:off x="8116178" y="2939535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>
            <a:off x="8314733" y="4832647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5201670" y="3341485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Isosceles Triangle 83"/>
          <p:cNvSpPr/>
          <p:nvPr/>
        </p:nvSpPr>
        <p:spPr>
          <a:xfrm>
            <a:off x="3850781" y="5408616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Isosceles Triangle 88"/>
          <p:cNvSpPr/>
          <p:nvPr/>
        </p:nvSpPr>
        <p:spPr>
          <a:xfrm>
            <a:off x="2809934" y="452855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Isosceles Triangle 91"/>
          <p:cNvSpPr/>
          <p:nvPr/>
        </p:nvSpPr>
        <p:spPr>
          <a:xfrm>
            <a:off x="7535804" y="4245673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3" name="Isosceles Triangle 92"/>
          <p:cNvSpPr/>
          <p:nvPr/>
        </p:nvSpPr>
        <p:spPr>
          <a:xfrm>
            <a:off x="4544538" y="1987491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5197045" y="4286373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88586" y="1882382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Skill Score: +100</a:t>
            </a:r>
          </a:p>
        </p:txBody>
      </p:sp>
      <p:sp>
        <p:nvSpPr>
          <p:cNvPr id="71" name="Isosceles Triangle 70"/>
          <p:cNvSpPr/>
          <p:nvPr/>
        </p:nvSpPr>
        <p:spPr>
          <a:xfrm>
            <a:off x="5575558" y="4868009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Isosceles Triangle 80"/>
          <p:cNvSpPr/>
          <p:nvPr/>
        </p:nvSpPr>
        <p:spPr>
          <a:xfrm>
            <a:off x="6610498" y="4084017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Isosceles Triangle 69"/>
          <p:cNvSpPr/>
          <p:nvPr/>
        </p:nvSpPr>
        <p:spPr>
          <a:xfrm>
            <a:off x="3993194" y="2657502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Isosceles Triangle 65"/>
          <p:cNvSpPr/>
          <p:nvPr/>
        </p:nvSpPr>
        <p:spPr>
          <a:xfrm>
            <a:off x="6237547" y="2843958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Isosceles Triangle 78"/>
          <p:cNvSpPr/>
          <p:nvPr/>
        </p:nvSpPr>
        <p:spPr>
          <a:xfrm>
            <a:off x="6070437" y="3202208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Isosceles Triangle 81"/>
          <p:cNvSpPr/>
          <p:nvPr/>
        </p:nvSpPr>
        <p:spPr>
          <a:xfrm>
            <a:off x="5759821" y="4373567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Isosceles Triangle 82"/>
          <p:cNvSpPr/>
          <p:nvPr/>
        </p:nvSpPr>
        <p:spPr>
          <a:xfrm>
            <a:off x="5969507" y="3887199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Isosceles Triangle 89"/>
          <p:cNvSpPr/>
          <p:nvPr/>
        </p:nvSpPr>
        <p:spPr>
          <a:xfrm>
            <a:off x="7061841" y="330108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Isosceles Triangle 90"/>
          <p:cNvSpPr/>
          <p:nvPr/>
        </p:nvSpPr>
        <p:spPr>
          <a:xfrm>
            <a:off x="5755367" y="2167929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Isosceles Triangle 93"/>
          <p:cNvSpPr/>
          <p:nvPr/>
        </p:nvSpPr>
        <p:spPr>
          <a:xfrm>
            <a:off x="6532376" y="2315060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5" name="Isosceles Triangle 94"/>
          <p:cNvSpPr/>
          <p:nvPr/>
        </p:nvSpPr>
        <p:spPr>
          <a:xfrm>
            <a:off x="4231940" y="3804690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57662" y="6249673"/>
            <a:ext cx="344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Preliminary NOAA/NWS data subject to revision</a:t>
            </a:r>
          </a:p>
        </p:txBody>
      </p:sp>
      <p:sp>
        <p:nvSpPr>
          <p:cNvPr id="47" name="Isosceles Triangle 46"/>
          <p:cNvSpPr/>
          <p:nvPr/>
        </p:nvSpPr>
        <p:spPr>
          <a:xfrm>
            <a:off x="5347049" y="908473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6537345" y="3000468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5703489" y="2739745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>
            <a:off x="7067198" y="276023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6581061" y="361952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>
            <a:off x="5946061" y="3639062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>
          <a:xfrm>
            <a:off x="6043753" y="4205677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4987985" y="4575542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8330365" y="4418432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Isosceles Triangle 68"/>
          <p:cNvSpPr/>
          <p:nvPr/>
        </p:nvSpPr>
        <p:spPr>
          <a:xfrm>
            <a:off x="8144749" y="4164431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3158903" y="2653595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3143487" y="560009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4797223" y="2849116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Isosceles Triangle 79"/>
          <p:cNvSpPr/>
          <p:nvPr/>
        </p:nvSpPr>
        <p:spPr>
          <a:xfrm>
            <a:off x="6611150" y="1255483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5737781" y="1466498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6138320" y="1183190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8936056" y="515112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>
          <a:xfrm>
            <a:off x="8691826" y="4799432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4B29AD-E734-AF4E-8F01-16806703C623}"/>
              </a:ext>
            </a:extLst>
          </p:cNvPr>
          <p:cNvSpPr txBox="1"/>
          <p:nvPr/>
        </p:nvSpPr>
        <p:spPr>
          <a:xfrm>
            <a:off x="8511016" y="1974524"/>
            <a:ext cx="1646606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Above Normal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07F83F-037F-2640-98C2-7C10260F0B79}"/>
              </a:ext>
            </a:extLst>
          </p:cNvPr>
          <p:cNvSpPr txBox="1"/>
          <p:nvPr/>
        </p:nvSpPr>
        <p:spPr>
          <a:xfrm>
            <a:off x="8511017" y="2431969"/>
            <a:ext cx="1615375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Near Normal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674F69-5E4D-784D-8AE1-DBFA394907B4}"/>
              </a:ext>
            </a:extLst>
          </p:cNvPr>
          <p:cNvSpPr txBox="1"/>
          <p:nvPr/>
        </p:nvSpPr>
        <p:spPr>
          <a:xfrm>
            <a:off x="8511016" y="2907397"/>
            <a:ext cx="1620958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Below Normal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D1F86F-E5C5-E643-BA16-B842AB42851E}"/>
              </a:ext>
            </a:extLst>
          </p:cNvPr>
          <p:cNvSpPr txBox="1"/>
          <p:nvPr/>
        </p:nvSpPr>
        <p:spPr>
          <a:xfrm>
            <a:off x="8682187" y="1530211"/>
            <a:ext cx="1184940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Observed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B38B1F-BB33-8F40-8550-95C93860847B}"/>
              </a:ext>
            </a:extLst>
          </p:cNvPr>
          <p:cNvSpPr txBox="1"/>
          <p:nvPr/>
        </p:nvSpPr>
        <p:spPr>
          <a:xfrm>
            <a:off x="1588586" y="1326805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For areas CPC tilted the odds: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6A5D8-A94B-8D43-BFB9-37E22821C6CF}"/>
              </a:ext>
            </a:extLst>
          </p:cNvPr>
          <p:cNvSpPr txBox="1"/>
          <p:nvPr/>
        </p:nvSpPr>
        <p:spPr>
          <a:xfrm>
            <a:off x="1588585" y="156368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Percent correct: 100%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968A188-9A9C-2F4A-9EB2-6BEB9944D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1" y="6127587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AB6E8-5A1B-D64F-96C7-590BF7F922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61188"/>
            <a:ext cx="9144000" cy="6288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878" y="-32300"/>
            <a:ext cx="8229600" cy="990600"/>
          </a:xfrm>
        </p:spPr>
        <p:txBody>
          <a:bodyPr anchor="t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Jan-Feb-Mar 2020 Temperature Anomalies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8097073" y="2007489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8113238" y="2472534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flipV="1">
            <a:off x="8116178" y="2939535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62497" y="1967324"/>
            <a:ext cx="1646606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292934"/>
                </a:solidFill>
              </a:rPr>
              <a:t>Above Normal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62498" y="2424769"/>
            <a:ext cx="1615375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292934"/>
                </a:solidFill>
              </a:rPr>
              <a:t>Near Normal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462497" y="2900197"/>
            <a:ext cx="1620958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292934"/>
                </a:solidFill>
              </a:rPr>
              <a:t>Below Normal</a:t>
            </a:r>
          </a:p>
        </p:txBody>
      </p:sp>
      <p:sp>
        <p:nvSpPr>
          <p:cNvPr id="89" name="Isosceles Triangle 88"/>
          <p:cNvSpPr/>
          <p:nvPr/>
        </p:nvSpPr>
        <p:spPr>
          <a:xfrm>
            <a:off x="2809934" y="4528554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57662" y="6249673"/>
            <a:ext cx="344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Preliminary NOAA/NWS data subject to revision</a:t>
            </a:r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59F6FA07-A3E9-094A-BF16-05CF8BA81BF5}"/>
              </a:ext>
            </a:extLst>
          </p:cNvPr>
          <p:cNvSpPr/>
          <p:nvPr/>
        </p:nvSpPr>
        <p:spPr>
          <a:xfrm>
            <a:off x="8969778" y="5205615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Isosceles Triangle 8">
            <a:extLst>
              <a:ext uri="{FF2B5EF4-FFF2-40B4-BE49-F238E27FC236}">
                <a16:creationId xmlns:a16="http://schemas.microsoft.com/office/drawing/2014/main" id="{0C571150-CE97-5A46-95CA-52EE7180CEB4}"/>
              </a:ext>
            </a:extLst>
          </p:cNvPr>
          <p:cNvSpPr/>
          <p:nvPr/>
        </p:nvSpPr>
        <p:spPr>
          <a:xfrm flipV="1">
            <a:off x="4191816" y="3944303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9" name="Isosceles Triangle 8">
            <a:extLst>
              <a:ext uri="{FF2B5EF4-FFF2-40B4-BE49-F238E27FC236}">
                <a16:creationId xmlns:a16="http://schemas.microsoft.com/office/drawing/2014/main" id="{209BCCEA-3097-B940-ADD7-C77758BF28F3}"/>
              </a:ext>
            </a:extLst>
          </p:cNvPr>
          <p:cNvSpPr/>
          <p:nvPr/>
        </p:nvSpPr>
        <p:spPr>
          <a:xfrm flipV="1">
            <a:off x="5209010" y="3350214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0" name="Isosceles Triangle 8">
            <a:extLst>
              <a:ext uri="{FF2B5EF4-FFF2-40B4-BE49-F238E27FC236}">
                <a16:creationId xmlns:a16="http://schemas.microsoft.com/office/drawing/2014/main" id="{7AB08908-D7FB-914E-BC43-5AF0F5C86EC0}"/>
              </a:ext>
            </a:extLst>
          </p:cNvPr>
          <p:cNvSpPr/>
          <p:nvPr/>
        </p:nvSpPr>
        <p:spPr>
          <a:xfrm flipV="1">
            <a:off x="5696265" y="2735045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Isosceles Triangle 8">
            <a:extLst>
              <a:ext uri="{FF2B5EF4-FFF2-40B4-BE49-F238E27FC236}">
                <a16:creationId xmlns:a16="http://schemas.microsoft.com/office/drawing/2014/main" id="{52BEE609-77A9-0A4C-9FCA-22D438060D71}"/>
              </a:ext>
            </a:extLst>
          </p:cNvPr>
          <p:cNvSpPr/>
          <p:nvPr/>
        </p:nvSpPr>
        <p:spPr>
          <a:xfrm flipV="1">
            <a:off x="4882111" y="4647887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" name="Isosceles Triangle 8">
            <a:extLst>
              <a:ext uri="{FF2B5EF4-FFF2-40B4-BE49-F238E27FC236}">
                <a16:creationId xmlns:a16="http://schemas.microsoft.com/office/drawing/2014/main" id="{FA89AE46-91B2-4240-ACCD-8915AAA82E43}"/>
              </a:ext>
            </a:extLst>
          </p:cNvPr>
          <p:cNvSpPr/>
          <p:nvPr/>
        </p:nvSpPr>
        <p:spPr>
          <a:xfrm flipV="1">
            <a:off x="6079051" y="3196469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Isosceles Triangle 8">
            <a:extLst>
              <a:ext uri="{FF2B5EF4-FFF2-40B4-BE49-F238E27FC236}">
                <a16:creationId xmlns:a16="http://schemas.microsoft.com/office/drawing/2014/main" id="{FC998967-7FCF-864C-BC51-9A675C8BCF3D}"/>
              </a:ext>
            </a:extLst>
          </p:cNvPr>
          <p:cNvSpPr/>
          <p:nvPr/>
        </p:nvSpPr>
        <p:spPr>
          <a:xfrm flipV="1">
            <a:off x="7028684" y="3348977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74B5ED98-E2BF-EE4A-9D87-4AF93E953429}"/>
              </a:ext>
            </a:extLst>
          </p:cNvPr>
          <p:cNvSpPr/>
          <p:nvPr/>
        </p:nvSpPr>
        <p:spPr>
          <a:xfrm>
            <a:off x="3853290" y="5431359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0" name="Isosceles Triangle 8">
            <a:extLst>
              <a:ext uri="{FF2B5EF4-FFF2-40B4-BE49-F238E27FC236}">
                <a16:creationId xmlns:a16="http://schemas.microsoft.com/office/drawing/2014/main" id="{F39BB5A7-ED99-A440-9D93-5811D78D3991}"/>
              </a:ext>
            </a:extLst>
          </p:cNvPr>
          <p:cNvSpPr/>
          <p:nvPr/>
        </p:nvSpPr>
        <p:spPr>
          <a:xfrm flipV="1">
            <a:off x="5753324" y="2274896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0780F4C3-0959-3349-8EED-FA33EB2196A6}"/>
              </a:ext>
            </a:extLst>
          </p:cNvPr>
          <p:cNvSpPr/>
          <p:nvPr/>
        </p:nvSpPr>
        <p:spPr>
          <a:xfrm>
            <a:off x="7545876" y="4305662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Isosceles Triangle 63">
            <a:extLst>
              <a:ext uri="{FF2B5EF4-FFF2-40B4-BE49-F238E27FC236}">
                <a16:creationId xmlns:a16="http://schemas.microsoft.com/office/drawing/2014/main" id="{C97B2D0B-F885-4144-A8BC-A09C68401F15}"/>
              </a:ext>
            </a:extLst>
          </p:cNvPr>
          <p:cNvSpPr/>
          <p:nvPr/>
        </p:nvSpPr>
        <p:spPr>
          <a:xfrm>
            <a:off x="3119155" y="5596828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9DF0ECFC-271C-9F41-ABF3-4AD9B34CADC6}"/>
              </a:ext>
            </a:extLst>
          </p:cNvPr>
          <p:cNvSpPr/>
          <p:nvPr/>
        </p:nvSpPr>
        <p:spPr>
          <a:xfrm>
            <a:off x="8347378" y="4424688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5031B557-D01D-8B4B-881E-408B3B992443}"/>
              </a:ext>
            </a:extLst>
          </p:cNvPr>
          <p:cNvSpPr/>
          <p:nvPr/>
        </p:nvSpPr>
        <p:spPr>
          <a:xfrm flipV="1">
            <a:off x="7060706" y="2822587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04B10DD6-DB4B-EF4A-844D-6F10A43C1946}"/>
              </a:ext>
            </a:extLst>
          </p:cNvPr>
          <p:cNvSpPr/>
          <p:nvPr/>
        </p:nvSpPr>
        <p:spPr>
          <a:xfrm flipV="1">
            <a:off x="6512066" y="2334689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Isosceles Triangle 8">
            <a:extLst>
              <a:ext uri="{FF2B5EF4-FFF2-40B4-BE49-F238E27FC236}">
                <a16:creationId xmlns:a16="http://schemas.microsoft.com/office/drawing/2014/main" id="{D7CC049A-F6D5-1142-95A3-50F25C073DFA}"/>
              </a:ext>
            </a:extLst>
          </p:cNvPr>
          <p:cNvSpPr/>
          <p:nvPr/>
        </p:nvSpPr>
        <p:spPr>
          <a:xfrm flipV="1">
            <a:off x="5342390" y="999396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Isosceles Triangle 8">
            <a:extLst>
              <a:ext uri="{FF2B5EF4-FFF2-40B4-BE49-F238E27FC236}">
                <a16:creationId xmlns:a16="http://schemas.microsoft.com/office/drawing/2014/main" id="{CC4F019D-97BB-0546-95B7-0CFC7A614888}"/>
              </a:ext>
            </a:extLst>
          </p:cNvPr>
          <p:cNvSpPr/>
          <p:nvPr/>
        </p:nvSpPr>
        <p:spPr>
          <a:xfrm flipV="1">
            <a:off x="6460429" y="3090832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Isosceles Triangle 8">
            <a:extLst>
              <a:ext uri="{FF2B5EF4-FFF2-40B4-BE49-F238E27FC236}">
                <a16:creationId xmlns:a16="http://schemas.microsoft.com/office/drawing/2014/main" id="{C74EFD63-D566-AE4B-9FE0-78F01EC18B75}"/>
              </a:ext>
            </a:extLst>
          </p:cNvPr>
          <p:cNvSpPr/>
          <p:nvPr/>
        </p:nvSpPr>
        <p:spPr>
          <a:xfrm flipV="1">
            <a:off x="6581747" y="3675255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47DF16AA-3F4F-844A-A6CF-F9AB6CDA8A03}"/>
              </a:ext>
            </a:extLst>
          </p:cNvPr>
          <p:cNvSpPr/>
          <p:nvPr/>
        </p:nvSpPr>
        <p:spPr>
          <a:xfrm flipV="1">
            <a:off x="5209010" y="4397363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Isosceles Triangle 8">
            <a:extLst>
              <a:ext uri="{FF2B5EF4-FFF2-40B4-BE49-F238E27FC236}">
                <a16:creationId xmlns:a16="http://schemas.microsoft.com/office/drawing/2014/main" id="{03123B00-5F23-624A-8FC9-A97CE9FFC770}"/>
              </a:ext>
            </a:extLst>
          </p:cNvPr>
          <p:cNvSpPr/>
          <p:nvPr/>
        </p:nvSpPr>
        <p:spPr>
          <a:xfrm flipV="1">
            <a:off x="5487160" y="5037194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Isosceles Triangle 8">
            <a:extLst>
              <a:ext uri="{FF2B5EF4-FFF2-40B4-BE49-F238E27FC236}">
                <a16:creationId xmlns:a16="http://schemas.microsoft.com/office/drawing/2014/main" id="{50AB0A36-1174-B445-A038-8EAD3F24E7FF}"/>
              </a:ext>
            </a:extLst>
          </p:cNvPr>
          <p:cNvSpPr/>
          <p:nvPr/>
        </p:nvSpPr>
        <p:spPr>
          <a:xfrm flipV="1">
            <a:off x="5675516" y="4433993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Isosceles Triangle 8">
            <a:extLst>
              <a:ext uri="{FF2B5EF4-FFF2-40B4-BE49-F238E27FC236}">
                <a16:creationId xmlns:a16="http://schemas.microsoft.com/office/drawing/2014/main" id="{E42CF6A8-94B7-6347-941A-2A95DC6C2A50}"/>
              </a:ext>
            </a:extLst>
          </p:cNvPr>
          <p:cNvSpPr/>
          <p:nvPr/>
        </p:nvSpPr>
        <p:spPr>
          <a:xfrm flipV="1">
            <a:off x="5935777" y="3976243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Isosceles Triangle 8">
            <a:extLst>
              <a:ext uri="{FF2B5EF4-FFF2-40B4-BE49-F238E27FC236}">
                <a16:creationId xmlns:a16="http://schemas.microsoft.com/office/drawing/2014/main" id="{91D1EDEA-B23E-FF48-A4BA-8ED57915370B}"/>
              </a:ext>
            </a:extLst>
          </p:cNvPr>
          <p:cNvSpPr/>
          <p:nvPr/>
        </p:nvSpPr>
        <p:spPr>
          <a:xfrm flipV="1">
            <a:off x="6054081" y="4305662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Isosceles Triangle 8">
            <a:extLst>
              <a:ext uri="{FF2B5EF4-FFF2-40B4-BE49-F238E27FC236}">
                <a16:creationId xmlns:a16="http://schemas.microsoft.com/office/drawing/2014/main" id="{66680791-377D-7F4A-9170-302D0690D511}"/>
              </a:ext>
            </a:extLst>
          </p:cNvPr>
          <p:cNvSpPr/>
          <p:nvPr/>
        </p:nvSpPr>
        <p:spPr>
          <a:xfrm flipV="1">
            <a:off x="3917496" y="2756157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Isosceles Triangle 8">
            <a:extLst>
              <a:ext uri="{FF2B5EF4-FFF2-40B4-BE49-F238E27FC236}">
                <a16:creationId xmlns:a16="http://schemas.microsoft.com/office/drawing/2014/main" id="{74BA2BDE-6848-754B-9562-7E50D32A40C2}"/>
              </a:ext>
            </a:extLst>
          </p:cNvPr>
          <p:cNvSpPr/>
          <p:nvPr/>
        </p:nvSpPr>
        <p:spPr>
          <a:xfrm flipV="1">
            <a:off x="4810007" y="2972411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F4116097-CC45-A447-848C-BEFDAC241892}"/>
              </a:ext>
            </a:extLst>
          </p:cNvPr>
          <p:cNvSpPr/>
          <p:nvPr/>
        </p:nvSpPr>
        <p:spPr>
          <a:xfrm flipV="1">
            <a:off x="4480681" y="2112123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Isosceles Triangle 8">
            <a:extLst>
              <a:ext uri="{FF2B5EF4-FFF2-40B4-BE49-F238E27FC236}">
                <a16:creationId xmlns:a16="http://schemas.microsoft.com/office/drawing/2014/main" id="{AE4C9B24-4562-8443-8AD8-87A2F5167ABE}"/>
              </a:ext>
            </a:extLst>
          </p:cNvPr>
          <p:cNvSpPr/>
          <p:nvPr/>
        </p:nvSpPr>
        <p:spPr>
          <a:xfrm flipV="1">
            <a:off x="6108086" y="1296566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Isosceles Triangle 8">
            <a:extLst>
              <a:ext uri="{FF2B5EF4-FFF2-40B4-BE49-F238E27FC236}">
                <a16:creationId xmlns:a16="http://schemas.microsoft.com/office/drawing/2014/main" id="{D89411E6-BFB6-DC4C-91FD-26A91ADB9AF6}"/>
              </a:ext>
            </a:extLst>
          </p:cNvPr>
          <p:cNvSpPr/>
          <p:nvPr/>
        </p:nvSpPr>
        <p:spPr>
          <a:xfrm flipV="1">
            <a:off x="6212384" y="2839529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Isosceles Triangle 8">
            <a:extLst>
              <a:ext uri="{FF2B5EF4-FFF2-40B4-BE49-F238E27FC236}">
                <a16:creationId xmlns:a16="http://schemas.microsoft.com/office/drawing/2014/main" id="{337140E9-5D99-3B49-B949-E5426802BC0F}"/>
              </a:ext>
            </a:extLst>
          </p:cNvPr>
          <p:cNvSpPr/>
          <p:nvPr/>
        </p:nvSpPr>
        <p:spPr>
          <a:xfrm flipV="1">
            <a:off x="5890484" y="3600595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165C1963-65C4-D848-A8FA-C9303E2DE60A}"/>
              </a:ext>
            </a:extLst>
          </p:cNvPr>
          <p:cNvSpPr/>
          <p:nvPr/>
        </p:nvSpPr>
        <p:spPr>
          <a:xfrm>
            <a:off x="5761131" y="1479516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Isosceles Triangle 8">
            <a:extLst>
              <a:ext uri="{FF2B5EF4-FFF2-40B4-BE49-F238E27FC236}">
                <a16:creationId xmlns:a16="http://schemas.microsoft.com/office/drawing/2014/main" id="{8C2D7112-B0BD-8847-8713-7709E2E7E54B}"/>
              </a:ext>
            </a:extLst>
          </p:cNvPr>
          <p:cNvSpPr/>
          <p:nvPr/>
        </p:nvSpPr>
        <p:spPr>
          <a:xfrm flipV="1">
            <a:off x="6643688" y="4156654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Isosceles Triangle 8">
            <a:extLst>
              <a:ext uri="{FF2B5EF4-FFF2-40B4-BE49-F238E27FC236}">
                <a16:creationId xmlns:a16="http://schemas.microsoft.com/office/drawing/2014/main" id="{E46A804C-0ED8-7F44-B26A-69D03E7185CF}"/>
              </a:ext>
            </a:extLst>
          </p:cNvPr>
          <p:cNvSpPr/>
          <p:nvPr/>
        </p:nvSpPr>
        <p:spPr>
          <a:xfrm flipV="1">
            <a:off x="8324064" y="4931255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Isosceles Triangle 8">
            <a:extLst>
              <a:ext uri="{FF2B5EF4-FFF2-40B4-BE49-F238E27FC236}">
                <a16:creationId xmlns:a16="http://schemas.microsoft.com/office/drawing/2014/main" id="{0A8E4B00-04F1-8B4C-9342-FB5474F6C408}"/>
              </a:ext>
            </a:extLst>
          </p:cNvPr>
          <p:cNvSpPr/>
          <p:nvPr/>
        </p:nvSpPr>
        <p:spPr>
          <a:xfrm flipV="1">
            <a:off x="8135483" y="4287484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Isosceles Triangle 8">
            <a:extLst>
              <a:ext uri="{FF2B5EF4-FFF2-40B4-BE49-F238E27FC236}">
                <a16:creationId xmlns:a16="http://schemas.microsoft.com/office/drawing/2014/main" id="{44BE5A19-C999-A849-A0F9-425AAE0BC820}"/>
              </a:ext>
            </a:extLst>
          </p:cNvPr>
          <p:cNvSpPr/>
          <p:nvPr/>
        </p:nvSpPr>
        <p:spPr>
          <a:xfrm flipV="1">
            <a:off x="8695458" y="4889231"/>
            <a:ext cx="274320" cy="27432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Isosceles Triangle 88">
            <a:extLst>
              <a:ext uri="{FF2B5EF4-FFF2-40B4-BE49-F238E27FC236}">
                <a16:creationId xmlns:a16="http://schemas.microsoft.com/office/drawing/2014/main" id="{5CAFC13B-30E6-1644-9F1D-814F9EEC0A2F}"/>
              </a:ext>
            </a:extLst>
          </p:cNvPr>
          <p:cNvSpPr/>
          <p:nvPr/>
        </p:nvSpPr>
        <p:spPr>
          <a:xfrm>
            <a:off x="3162145" y="2651278"/>
            <a:ext cx="274320" cy="27432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53D950-51B1-6F44-89EA-4EF96C49A429}"/>
              </a:ext>
            </a:extLst>
          </p:cNvPr>
          <p:cNvSpPr txBox="1"/>
          <p:nvPr/>
        </p:nvSpPr>
        <p:spPr>
          <a:xfrm>
            <a:off x="1598585" y="178832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Skill Score: -37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E4FCBC-0399-8345-9D78-9676ED7C6FF7}"/>
              </a:ext>
            </a:extLst>
          </p:cNvPr>
          <p:cNvSpPr txBox="1"/>
          <p:nvPr/>
        </p:nvSpPr>
        <p:spPr>
          <a:xfrm>
            <a:off x="1632484" y="90345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Mid-Month Outlook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C48167-C3C4-8F4E-B0E9-7A0275B68DF1}"/>
              </a:ext>
            </a:extLst>
          </p:cNvPr>
          <p:cNvSpPr txBox="1"/>
          <p:nvPr/>
        </p:nvSpPr>
        <p:spPr>
          <a:xfrm>
            <a:off x="1598584" y="146490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Percent correct: 08%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A3073A-797E-354C-A95D-C7C27A632A55}"/>
              </a:ext>
            </a:extLst>
          </p:cNvPr>
          <p:cNvSpPr txBox="1"/>
          <p:nvPr/>
        </p:nvSpPr>
        <p:spPr>
          <a:xfrm>
            <a:off x="1598585" y="1236389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For areas CPC tilted the odds: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BCB891-1C8F-464E-BAA9-3F389035F2D2}"/>
              </a:ext>
            </a:extLst>
          </p:cNvPr>
          <p:cNvSpPr txBox="1"/>
          <p:nvPr/>
        </p:nvSpPr>
        <p:spPr>
          <a:xfrm>
            <a:off x="8682187" y="1530211"/>
            <a:ext cx="1184940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Observed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4DD7A5D-C24B-2442-9B3F-2075668C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1" y="6127587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A699-5CE1-094F-B35E-DC76425E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Cold Season 2019-20: Wet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CA773-C420-664D-B4AD-AD78D455DE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96" y="1236964"/>
            <a:ext cx="9144000" cy="5621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E7EFC2-460E-0E49-B3E7-A92BB07D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03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E383-1024-CA46-9ED0-BD12AF06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Difference in Precipitation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05BB0-82BD-4347-B40A-AB5AAA6EA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7" y="1885920"/>
            <a:ext cx="5486400" cy="3459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6B9BD-3231-CE47-9AB8-EE8FD9DF8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684" y="1900361"/>
            <a:ext cx="5486400" cy="3445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12F98-CC1F-344A-B7AF-97520E71934F}"/>
              </a:ext>
            </a:extLst>
          </p:cNvPr>
          <p:cNvSpPr txBox="1"/>
          <p:nvPr/>
        </p:nvSpPr>
        <p:spPr>
          <a:xfrm>
            <a:off x="1352145" y="556335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Oct-Dec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9BF7E-CA4A-A142-9AFB-AD7CDC30DA22}"/>
              </a:ext>
            </a:extLst>
          </p:cNvPr>
          <p:cNvSpPr txBox="1"/>
          <p:nvPr/>
        </p:nvSpPr>
        <p:spPr>
          <a:xfrm>
            <a:off x="8362718" y="556335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Jan-Mar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CEFDC-905F-8447-B9D0-9294CE35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267" y="6449709"/>
            <a:ext cx="2324100" cy="39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44AB7-1D5A-2B43-961E-A43C8D3FA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3" y="6195709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_SON_Pcp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19546"/>
            <a:ext cx="9144000" cy="6338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379" y="-26609"/>
            <a:ext cx="8475661" cy="990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Oct-Nov-Dec 2019 Precipitation Anomalies</a:t>
            </a:r>
          </a:p>
        </p:txBody>
      </p:sp>
      <p:sp>
        <p:nvSpPr>
          <p:cNvPr id="4" name="Isosceles Triangle 3"/>
          <p:cNvSpPr/>
          <p:nvPr/>
        </p:nvSpPr>
        <p:spPr>
          <a:xfrm flipV="1">
            <a:off x="7982892" y="3014547"/>
            <a:ext cx="274320" cy="27432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982892" y="2504485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982892" y="202881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88586" y="183529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Skill Score: +79</a:t>
            </a:r>
          </a:p>
        </p:txBody>
      </p:sp>
      <p:sp>
        <p:nvSpPr>
          <p:cNvPr id="75" name="Isosceles Triangle 74"/>
          <p:cNvSpPr/>
          <p:nvPr/>
        </p:nvSpPr>
        <p:spPr>
          <a:xfrm>
            <a:off x="3993292" y="265864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5312742" y="88248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57662" y="6249673"/>
            <a:ext cx="344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Preliminary NOAA/NWS data subject to revision</a:t>
            </a:r>
          </a:p>
        </p:txBody>
      </p:sp>
      <p:sp>
        <p:nvSpPr>
          <p:cNvPr id="50" name="Isosceles Triangle 49"/>
          <p:cNvSpPr/>
          <p:nvPr/>
        </p:nvSpPr>
        <p:spPr>
          <a:xfrm>
            <a:off x="6513055" y="223732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6236309" y="2801278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2826149" y="454872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6101494" y="313538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Isosceles Triangle 75"/>
          <p:cNvSpPr/>
          <p:nvPr/>
        </p:nvSpPr>
        <p:spPr>
          <a:xfrm>
            <a:off x="7085533" y="2741420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Isosceles Triangle 89"/>
          <p:cNvSpPr/>
          <p:nvPr/>
        </p:nvSpPr>
        <p:spPr>
          <a:xfrm>
            <a:off x="6125282" y="1157510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4219241" y="382189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5221564" y="427714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5786225" y="2125958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Isosceles Triangle 68"/>
          <p:cNvSpPr/>
          <p:nvPr/>
        </p:nvSpPr>
        <p:spPr>
          <a:xfrm>
            <a:off x="4895272" y="4566312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Isosceles Triangle 69"/>
          <p:cNvSpPr/>
          <p:nvPr/>
        </p:nvSpPr>
        <p:spPr>
          <a:xfrm>
            <a:off x="3838241" y="5443588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Isosceles Triangle 81"/>
          <p:cNvSpPr/>
          <p:nvPr/>
        </p:nvSpPr>
        <p:spPr>
          <a:xfrm>
            <a:off x="5178580" y="3315849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Isosceles Triangle 84"/>
          <p:cNvSpPr/>
          <p:nvPr/>
        </p:nvSpPr>
        <p:spPr>
          <a:xfrm>
            <a:off x="3130949" y="560575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8352728" y="4459369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7561421" y="4293293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8280437" y="4856001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Isosceles Triangle 65"/>
          <p:cNvSpPr/>
          <p:nvPr/>
        </p:nvSpPr>
        <p:spPr>
          <a:xfrm>
            <a:off x="5555672" y="492386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>
          <a:xfrm>
            <a:off x="6083210" y="4200943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5975749" y="3878558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Isosceles Triangle 76"/>
          <p:cNvSpPr/>
          <p:nvPr/>
        </p:nvSpPr>
        <p:spPr>
          <a:xfrm>
            <a:off x="7099210" y="326309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6610749" y="3546404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" name="Isosceles Triangle 86"/>
          <p:cNvSpPr/>
          <p:nvPr/>
        </p:nvSpPr>
        <p:spPr>
          <a:xfrm>
            <a:off x="5926903" y="3517097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5756918" y="4343573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0F2B9BD-7CCD-4A47-8083-9E78D6B6E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5360"/>
            <a:ext cx="1587500" cy="647700"/>
          </a:xfrm>
          <a:prstGeom prst="rect">
            <a:avLst/>
          </a:prstGeom>
        </p:spPr>
      </p:pic>
      <p:sp>
        <p:nvSpPr>
          <p:cNvPr id="45" name="Hexagon 44">
            <a:extLst>
              <a:ext uri="{FF2B5EF4-FFF2-40B4-BE49-F238E27FC236}">
                <a16:creationId xmlns:a16="http://schemas.microsoft.com/office/drawing/2014/main" id="{ECEFB564-AC2F-1E49-8DE0-D66A7EEDA3D4}"/>
              </a:ext>
            </a:extLst>
          </p:cNvPr>
          <p:cNvSpPr/>
          <p:nvPr/>
        </p:nvSpPr>
        <p:spPr>
          <a:xfrm>
            <a:off x="6610749" y="4072697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0C20804D-E958-CD43-B47B-908A2AF195C4}"/>
              </a:ext>
            </a:extLst>
          </p:cNvPr>
          <p:cNvSpPr/>
          <p:nvPr/>
        </p:nvSpPr>
        <p:spPr>
          <a:xfrm>
            <a:off x="8133147" y="4220618"/>
            <a:ext cx="274320" cy="27432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Isosceles Triangle 76">
            <a:extLst>
              <a:ext uri="{FF2B5EF4-FFF2-40B4-BE49-F238E27FC236}">
                <a16:creationId xmlns:a16="http://schemas.microsoft.com/office/drawing/2014/main" id="{7650EEF4-FF0A-F348-95AA-72957680BB28}"/>
              </a:ext>
            </a:extLst>
          </p:cNvPr>
          <p:cNvSpPr/>
          <p:nvPr/>
        </p:nvSpPr>
        <p:spPr>
          <a:xfrm>
            <a:off x="8701500" y="4786706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Isosceles Triangle 76">
            <a:extLst>
              <a:ext uri="{FF2B5EF4-FFF2-40B4-BE49-F238E27FC236}">
                <a16:creationId xmlns:a16="http://schemas.microsoft.com/office/drawing/2014/main" id="{E0DE5E72-C71E-BA41-80C7-AFA9D57C70CE}"/>
              </a:ext>
            </a:extLst>
          </p:cNvPr>
          <p:cNvSpPr/>
          <p:nvPr/>
        </p:nvSpPr>
        <p:spPr>
          <a:xfrm>
            <a:off x="8917887" y="5163348"/>
            <a:ext cx="274320" cy="274320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358016-4C5B-1344-8EB9-841D8A350253}"/>
              </a:ext>
            </a:extLst>
          </p:cNvPr>
          <p:cNvSpPr txBox="1"/>
          <p:nvPr/>
        </p:nvSpPr>
        <p:spPr>
          <a:xfrm>
            <a:off x="1588586" y="1326805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For areas CPC tilted the odds: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174A51-7468-2A4A-8235-0620A65BB4F3}"/>
              </a:ext>
            </a:extLst>
          </p:cNvPr>
          <p:cNvSpPr txBox="1"/>
          <p:nvPr/>
        </p:nvSpPr>
        <p:spPr>
          <a:xfrm>
            <a:off x="1588585" y="156368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Percent correct: 85%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AB0C-ABE4-5245-A90F-7AA71999870B}"/>
              </a:ext>
            </a:extLst>
          </p:cNvPr>
          <p:cNvSpPr txBox="1"/>
          <p:nvPr/>
        </p:nvSpPr>
        <p:spPr>
          <a:xfrm>
            <a:off x="8419714" y="2007999"/>
            <a:ext cx="1646606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Above Normal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F5ECA0-1E54-CA4B-AD42-579F97076FFD}"/>
              </a:ext>
            </a:extLst>
          </p:cNvPr>
          <p:cNvSpPr txBox="1"/>
          <p:nvPr/>
        </p:nvSpPr>
        <p:spPr>
          <a:xfrm>
            <a:off x="8419715" y="2465444"/>
            <a:ext cx="1615375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Near Normal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FF45C8-5D05-3344-BC87-A0A1D6F01130}"/>
              </a:ext>
            </a:extLst>
          </p:cNvPr>
          <p:cNvSpPr txBox="1"/>
          <p:nvPr/>
        </p:nvSpPr>
        <p:spPr>
          <a:xfrm>
            <a:off x="8419714" y="2940872"/>
            <a:ext cx="1620958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Below Normal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FA5B3B-9C69-FC42-9615-6163A51BA147}"/>
              </a:ext>
            </a:extLst>
          </p:cNvPr>
          <p:cNvSpPr txBox="1"/>
          <p:nvPr/>
        </p:nvSpPr>
        <p:spPr>
          <a:xfrm>
            <a:off x="8590885" y="1563686"/>
            <a:ext cx="1184940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292934"/>
                </a:solidFill>
              </a:rPr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24963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368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Alaska Winter 2019-20 Climate Review and Spring 2020 Outlook</vt:lpstr>
      <vt:lpstr>Today’s Agenda, Part 1</vt:lpstr>
      <vt:lpstr>Cold Season 2019-20  A lot of  near normal</vt:lpstr>
      <vt:lpstr>A Tale of Two Winters</vt:lpstr>
      <vt:lpstr>Oct-Nov-Dec 2019 Temperature Anomalies</vt:lpstr>
      <vt:lpstr>Jan-Feb-Mar 2020 Temperature Anomalies</vt:lpstr>
      <vt:lpstr>Cold Season 2019-20: Wet</vt:lpstr>
      <vt:lpstr>Less Difference in Precipitation</vt:lpstr>
      <vt:lpstr>Oct-Nov-Dec 2019 Precipitation Anomalies</vt:lpstr>
      <vt:lpstr>Jan-Feb-Mar 2020 Precipitation Anomalies</vt:lpstr>
      <vt:lpstr>Climate Prediction Center  Week 2</vt:lpstr>
      <vt:lpstr>CPC Week 3-4 Outlooks Valid May 2-15, 2020</vt:lpstr>
      <vt:lpstr>Weeks 2 and 3 Outlooks World Climate Service</vt:lpstr>
      <vt:lpstr>CPC May 2020 Outlook</vt:lpstr>
      <vt:lpstr>May 2020 Analog Outlooks</vt:lpstr>
      <vt:lpstr>May Outlooks World Climate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Winter 2019-20 Climate Review and Spring 2020 Outlook</dc:title>
  <dc:creator>Rick Thoman</dc:creator>
  <cp:lastModifiedBy>Lujan, Erica</cp:lastModifiedBy>
  <cp:revision>11</cp:revision>
  <dcterms:created xsi:type="dcterms:W3CDTF">2020-04-20T18:01:30Z</dcterms:created>
  <dcterms:modified xsi:type="dcterms:W3CDTF">2020-04-22T00:55:07Z</dcterms:modified>
</cp:coreProperties>
</file>